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307" r:id="rId9"/>
    <p:sldId id="309" r:id="rId10"/>
    <p:sldId id="308" r:id="rId11"/>
    <p:sldId id="327" r:id="rId12"/>
    <p:sldId id="318" r:id="rId13"/>
    <p:sldId id="320" r:id="rId14"/>
    <p:sldId id="321" r:id="rId15"/>
    <p:sldId id="323" r:id="rId16"/>
    <p:sldId id="326" r:id="rId17"/>
    <p:sldId id="312" r:id="rId18"/>
    <p:sldId id="314" r:id="rId19"/>
    <p:sldId id="328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80" d="100"/>
          <a:sy n="80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ACE30B-BDBC-4F9C-BAF0-3A6DDBCC2ACF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7CF85B2-6ADF-4269-9AE4-97DEBBBA4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93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868136-F6BC-4091-B614-29F29B54A52E}" type="datetime1">
              <a:rPr lang="en-US" smtClean="0"/>
              <a:t>5/10/2019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52688-5AA7-46A8-8B28-83EFE12688D2}" type="datetime1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2DDD1-E8AC-43E2-B4AC-D034C77370AD}" type="datetime1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7E6FF-AC1F-40DB-BD2D-876768A6BA70}" type="datetime1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A8A5-F24D-4C63-BFA2-9A76CC40A534}" type="datetime1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41FE-D1DE-4235-80E6-FB3ED3EDEC6B}" type="datetime1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4817-F452-42A2-8C14-4D8D7982ACE3}" type="datetime1">
              <a:rPr lang="en-US" smtClean="0"/>
              <a:t>5/10/2019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F547-DED5-4B79-AB4C-EE132105803B}" type="datetime1">
              <a:rPr lang="en-US" smtClean="0"/>
              <a:t>5/10/2019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22A93-C95F-4956-84DE-07EF608C9F8C}" type="datetime1">
              <a:rPr lang="en-US" smtClean="0"/>
              <a:t>5/10/2019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E231F1B-8CB6-4299-84EE-88411041E9BC}" type="datetime1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BABE32-B465-44CF-B4E8-9FA47F9869DB}" type="datetime1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816688-7084-4B0B-AD9C-71DB012F7A13}" type="datetime1">
              <a:rPr lang="en-US" smtClean="0"/>
              <a:t>5/10/2019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6DD1BB-F3C6-4B53-BFB7-67C88D8B98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752600"/>
            <a:ext cx="72390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4400" b="1" dirty="0"/>
              <a:t>CREATING A CULTURE OF ACCOUNTABILITY IN MANAGING </a:t>
            </a:r>
            <a:r>
              <a:rPr lang="en-US" sz="4400" b="1" dirty="0" err="1"/>
              <a:t>GoR</a:t>
            </a:r>
            <a:r>
              <a:rPr lang="en-US" sz="4400" b="1" dirty="0"/>
              <a:t> FUNDS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810000"/>
            <a:ext cx="7406640" cy="1600200"/>
          </a:xfrm>
        </p:spPr>
        <p:txBody>
          <a:bodyPr/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BUSINGYE  Johnston </a:t>
            </a:r>
            <a:endParaRPr lang="en-US" b="1" dirty="0"/>
          </a:p>
          <a:p>
            <a:pPr algn="ctr"/>
            <a:r>
              <a:rPr lang="en-US" b="1" dirty="0" smtClean="0"/>
              <a:t>Minister </a:t>
            </a:r>
            <a:r>
              <a:rPr lang="en-US" b="1" dirty="0"/>
              <a:t>of Justice / Attorney General 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0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/>
              <a:t>Failure to recover advance payment and performance securities </a:t>
            </a:r>
            <a:endParaRPr lang="en-US" dirty="0"/>
          </a:p>
          <a:p>
            <a:pPr lvl="1" algn="just"/>
            <a:r>
              <a:rPr lang="en-US" b="1" dirty="0"/>
              <a:t>(15) </a:t>
            </a:r>
            <a:r>
              <a:rPr lang="en-US" dirty="0"/>
              <a:t>entities did not recover advance payment and performance securities worth </a:t>
            </a:r>
            <a:r>
              <a:rPr lang="en-US" b="1" dirty="0" err="1"/>
              <a:t>Frw</a:t>
            </a:r>
            <a:r>
              <a:rPr lang="en-US" b="1" dirty="0"/>
              <a:t> 2,297,606,521 </a:t>
            </a:r>
            <a:r>
              <a:rPr lang="en-US" dirty="0"/>
              <a:t>from failure of contractors to execute contracted works.</a:t>
            </a:r>
          </a:p>
          <a:p>
            <a:pPr lvl="1" algn="just"/>
            <a:r>
              <a:rPr lang="en-US" dirty="0"/>
              <a:t>Public entities are not doing adequate follow up to ensure that funds are recovered within reasonable time. </a:t>
            </a:r>
          </a:p>
          <a:p>
            <a:pPr algn="just"/>
            <a:r>
              <a:rPr lang="en-US" dirty="0"/>
              <a:t>This denies these public entities funds that would have been utilized to complete the planned activities.</a:t>
            </a:r>
          </a:p>
          <a:p>
            <a:pPr algn="just"/>
            <a:r>
              <a:rPr lang="en-US" dirty="0"/>
              <a:t>This </a:t>
            </a:r>
            <a:r>
              <a:rPr lang="en-US" dirty="0" smtClean="0"/>
              <a:t>retards </a:t>
            </a:r>
            <a:r>
              <a:rPr lang="en-US" dirty="0"/>
              <a:t>socio-economic transformation [</a:t>
            </a:r>
            <a:r>
              <a:rPr lang="en-US" dirty="0" smtClean="0"/>
              <a:t>NST]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GB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GB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en-GB" altLang="en-US" sz="4000" b="1" dirty="0">
                <a:latin typeface="Times New Roman" pitchFamily="18" charset="0"/>
                <a:cs typeface="Times New Roman" pitchFamily="18" charset="0"/>
              </a:rPr>
              <a:t>LITIGATION MANAGEMENT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5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b="1" dirty="0">
                <a:latin typeface="Times New Roman" pitchFamily="18" charset="0"/>
                <a:cs typeface="Times New Roman" pitchFamily="18" charset="0"/>
              </a:rPr>
              <a:t>LITIGATION MANAGEMENT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dirty="0">
                <a:latin typeface="Times New Roman" pitchFamily="18" charset="0"/>
                <a:cs typeface="Times New Roman" pitchFamily="18" charset="0"/>
              </a:rPr>
            </a:b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Leaders, have a responsibility to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ensure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that litigation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avoidance and litigation management policies and procedures are in place.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Disputes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come from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decisions/ actions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we make or don’t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make/take. </a:t>
            </a:r>
            <a:r>
              <a:rPr lang="en-US" sz="28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Simple !</a:t>
            </a:r>
            <a:endParaRPr lang="en-US" sz="28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The best way to manage litigation is not to get into it in the first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place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avoiding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habits, toxic cultures and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other situations that breed lawsuits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increasingly evident that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agencies that do the right thing have fewer lawsuits and, accordingly, lower litigation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footprint, costs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damage awards.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Litigation management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has three poles: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Litigation prevention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Cost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-effective resolution of disputes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- winning un avoidable court litigation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4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Litigation prevention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job of avoiding litigation is challenging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involving-but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worth every effort. It boils down to one rule: Make sure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institution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its employees do the right thing.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Good corporate governance is a primary means of ensuring that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institution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does the right thing. It fosters a culture of accountability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in the workplace.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A key feature of lawsuit avoidance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is a culture of respect and integrity,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code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conduct that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basis for training, monitoring, and enforcement of proper employee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including decisions made on behalf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agency itself.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7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Litigation prevention cont’d 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Good corporate governance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helps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prevent a significant amount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risky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actions/omissions, and other misconduct. It also helps build ethical competence and the ability to make the right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decisions.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This is likely to reduce the occasion for litigation, but there is need to evaluate strategies so we know which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have little or no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effect.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Its advisable as a leader to consider the following parameters: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Determine the frequency with which lawsuits (commercial, administrative etc) are brought against the Institution/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agency.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For each type of law suit, work with the in-house legal advisors to understand and learn what kinds of conduct leads to litigation and what evidence typically leads to significant damage awards, and work together to establish preventive practices.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Establish a database of information 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lawsuits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filed against the your Institution (the claims, costs, and outcomes),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steps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taken following lawsuits to prevent their re-occurrence.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4. Involve the whole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institution - inform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sound the alarm, call individuals out, etc.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7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b="1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-effective resolution of lawsuits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>
                <a:latin typeface="Times New Roman" pitchFamily="18" charset="0"/>
                <a:cs typeface="Times New Roman" pitchFamily="18" charset="0"/>
              </a:rPr>
            </a:b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Each lawsuit will affect your business. It is critical to understand what litigation might cost, measured in more than money and to consider pathways to amicable resolution, ADRs (mediation or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transaction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) short of a win in the courtroom, that are helpful to the overall strategy of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especially when you have a weak case.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Work with your legal advisors upfront on those criteria you need to apply to resolve the dispute as the process unfolds.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Alternative dispute resolution (ADR) may be a best option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(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amicable resolution,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transaction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and mediation).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Either party can seek to have the dispute resolved outside of the litigation process at any time. Additionally, courts frequently push parties toward these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processes.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7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winning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unavoidable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court litigations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Once a lawsuit is filed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—whether your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institution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plaintiff or defendant—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should win if you have properly managed the process. However, this has been a challenge due to the following: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communication or slow response to letters, e-mails and inquiries sent by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MINIJUST (running away/hiding from the case)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Failure to submit case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evidence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positions on the litigation case in time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Failure to transmit litigation information in time to the extent that preliminary procedures are sometimes conducted in default of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Failure to transmit summons to MINIJUST to the extent that cases are heard in default of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GoR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agencies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Weak litigation case ownership by CBMs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(an inconvenience left for only  legal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officers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Wrong expertise: complaining for lost litigation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7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 As leaders </a:t>
            </a:r>
            <a:r>
              <a:rPr lang="en-US" dirty="0" smtClean="0"/>
              <a:t>we are hired to ensure accountability and effective delivery. Our </a:t>
            </a:r>
            <a:r>
              <a:rPr lang="en-US" dirty="0"/>
              <a:t>leadership role and oversight </a:t>
            </a:r>
            <a:r>
              <a:rPr lang="en-US" dirty="0" smtClean="0"/>
              <a:t>is precisely for that. Short of it NST is dead!</a:t>
            </a:r>
            <a:endParaRPr lang="en-US" dirty="0"/>
          </a:p>
          <a:p>
            <a:pPr algn="just"/>
            <a:r>
              <a:rPr lang="en-US" dirty="0"/>
              <a:t>As leaders </a:t>
            </a:r>
            <a:r>
              <a:rPr lang="en-US" dirty="0" smtClean="0"/>
              <a:t>we </a:t>
            </a:r>
            <a:r>
              <a:rPr lang="en-US" dirty="0"/>
              <a:t>must </a:t>
            </a:r>
            <a:r>
              <a:rPr lang="en-US" dirty="0" smtClean="0"/>
              <a:t>work to ensure successful and effective execution and </a:t>
            </a:r>
            <a:r>
              <a:rPr lang="en-US" dirty="0"/>
              <a:t>instill </a:t>
            </a:r>
            <a:r>
              <a:rPr lang="en-US" dirty="0" smtClean="0"/>
              <a:t>this </a:t>
            </a:r>
            <a:r>
              <a:rPr lang="en-US" dirty="0"/>
              <a:t>in </a:t>
            </a:r>
            <a:r>
              <a:rPr lang="en-US" dirty="0" smtClean="0"/>
              <a:t>our </a:t>
            </a:r>
            <a:r>
              <a:rPr lang="en-US" dirty="0"/>
              <a:t>subordinates;  </a:t>
            </a:r>
          </a:p>
          <a:p>
            <a:pPr algn="just"/>
            <a:r>
              <a:rPr lang="en-US" dirty="0"/>
              <a:t>Accountability </a:t>
            </a:r>
            <a:r>
              <a:rPr lang="en-US" dirty="0" smtClean="0"/>
              <a:t>can not co-exist </a:t>
            </a:r>
            <a:r>
              <a:rPr lang="en-US" dirty="0"/>
              <a:t>with </a:t>
            </a:r>
            <a:r>
              <a:rPr lang="en-US" dirty="0" smtClean="0"/>
              <a:t>conflict of interest and complacency. In </a:t>
            </a:r>
            <a:r>
              <a:rPr lang="en-US" dirty="0"/>
              <a:t>the face </a:t>
            </a:r>
            <a:r>
              <a:rPr lang="en-US" dirty="0" smtClean="0"/>
              <a:t>of perceived or real </a:t>
            </a:r>
            <a:r>
              <a:rPr lang="en-US" dirty="0"/>
              <a:t>corruption, poor contract management or any other act that may lead to </a:t>
            </a:r>
            <a:r>
              <a:rPr lang="en-US" dirty="0" smtClean="0"/>
              <a:t> loss, leaders stand up and face the problem without fear and </a:t>
            </a:r>
            <a:r>
              <a:rPr lang="en-US" dirty="0" err="1" smtClean="0"/>
              <a:t>favour</a:t>
            </a:r>
            <a:r>
              <a:rPr lang="en-US" dirty="0" smtClean="0"/>
              <a:t>; 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552688" cy="5638800"/>
          </a:xfrm>
        </p:spPr>
        <p:txBody>
          <a:bodyPr>
            <a:normAutofit/>
          </a:bodyPr>
          <a:lstStyle/>
          <a:p>
            <a:pPr algn="just"/>
            <a:r>
              <a:rPr lang="en-US" altLang="en-US" sz="2000" dirty="0"/>
              <a:t>Public funds serve a common interest; they have to be protected against misuse by us all.</a:t>
            </a:r>
          </a:p>
          <a:p>
            <a:pPr algn="just"/>
            <a:r>
              <a:rPr lang="en-US" altLang="en-US" sz="2000" dirty="0"/>
              <a:t>Poor contract management leads loss of funds, time, image, credibility, multiplier losses, etc...</a:t>
            </a:r>
          </a:p>
          <a:p>
            <a:pPr algn="just"/>
            <a:r>
              <a:rPr lang="en-US" altLang="en-US" sz="2000" dirty="0"/>
              <a:t>Awareness and effective leadership are a key to best contract management practice</a:t>
            </a:r>
          </a:p>
          <a:p>
            <a:pPr algn="just"/>
            <a:r>
              <a:rPr lang="en-US" altLang="en-US" sz="2000" dirty="0"/>
              <a:t>It is always important to comply with law to be sure you </a:t>
            </a:r>
            <a:r>
              <a:rPr lang="en-US" altLang="en-US" sz="2000" dirty="0" smtClean="0"/>
              <a:t>are </a:t>
            </a:r>
            <a:r>
              <a:rPr lang="en-US" altLang="en-US" sz="2000" dirty="0"/>
              <a:t>managing </a:t>
            </a:r>
            <a:r>
              <a:rPr lang="en-US" altLang="en-US" sz="2000" dirty="0" smtClean="0"/>
              <a:t>contract well. </a:t>
            </a:r>
            <a:endParaRPr lang="en-US" altLang="en-US" sz="2000" dirty="0"/>
          </a:p>
          <a:p>
            <a:pPr algn="just"/>
            <a:r>
              <a:rPr lang="en-US" altLang="en-US" sz="2000" dirty="0"/>
              <a:t>Any public servant causing loss to </a:t>
            </a:r>
            <a:r>
              <a:rPr lang="en-US" altLang="en-US" sz="2000" dirty="0" err="1"/>
              <a:t>Gvt</a:t>
            </a:r>
            <a:r>
              <a:rPr lang="en-US" altLang="en-US" sz="2000" dirty="0"/>
              <a:t> due to poor contract </a:t>
            </a:r>
            <a:r>
              <a:rPr lang="en-US" altLang="en-US" sz="2000" dirty="0" smtClean="0"/>
              <a:t>management or other avoidable commission/omission </a:t>
            </a:r>
            <a:r>
              <a:rPr lang="en-US" altLang="en-US" sz="2000" dirty="0"/>
              <a:t>should account for it</a:t>
            </a:r>
            <a:r>
              <a:rPr lang="en-US" altLang="en-US" sz="2000" dirty="0" smtClean="0"/>
              <a:t>. That is where </a:t>
            </a:r>
            <a:r>
              <a:rPr lang="en-US" altLang="en-US" sz="2000" dirty="0" err="1" smtClean="0"/>
              <a:t>GoR</a:t>
            </a:r>
            <a:r>
              <a:rPr lang="en-US" altLang="en-US" sz="2000" dirty="0" smtClean="0"/>
              <a:t> is!!</a:t>
            </a:r>
          </a:p>
          <a:p>
            <a:pPr algn="just"/>
            <a:r>
              <a:rPr lang="en-US" altLang="en-US" sz="2000" dirty="0" smtClean="0"/>
              <a:t>Litigation is preventable, avoidable, resolvable, or winnable provided we do the right things along the process. </a:t>
            </a:r>
          </a:p>
          <a:p>
            <a:pPr algn="just"/>
            <a:r>
              <a:rPr lang="en-US" altLang="en-US" sz="2000" dirty="0" smtClean="0"/>
              <a:t>Always watch out for conflict of interest.</a:t>
            </a:r>
          </a:p>
          <a:p>
            <a:pPr algn="just"/>
            <a:endParaRPr lang="en-US" altLang="en-US" dirty="0" smtClean="0"/>
          </a:p>
          <a:p>
            <a:pPr algn="just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4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 smtClean="0"/>
              <a:t>THANK YOU FOR YOUR ATTENTION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1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Accountability means:</a:t>
            </a:r>
          </a:p>
          <a:p>
            <a:pPr lvl="1" algn="just"/>
            <a:r>
              <a:rPr lang="en-US" dirty="0"/>
              <a:t>obligation to render account for a responsibility conferred. </a:t>
            </a:r>
          </a:p>
          <a:p>
            <a:pPr lvl="1" algn="just"/>
            <a:r>
              <a:rPr lang="en-US" dirty="0"/>
              <a:t>the liability assumed for the manner in which entrusted responsibility is fulfilled.</a:t>
            </a:r>
          </a:p>
          <a:p>
            <a:pPr lvl="1" algn="just"/>
            <a:r>
              <a:rPr lang="en-US" dirty="0"/>
              <a:t>obligation to demonstrate that work has been conducted as agreed.</a:t>
            </a:r>
          </a:p>
          <a:p>
            <a:pPr lvl="1" algn="just"/>
            <a:r>
              <a:rPr lang="en-US" dirty="0"/>
              <a:t>reporting fairly and accurately on performance results vis-à-vis mandated roles and or/plans.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Meaning of accountability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6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The rationale for holding public managers accountable lies in their relationship of trust with </a:t>
            </a:r>
            <a:r>
              <a:rPr lang="en-US" dirty="0" smtClean="0"/>
              <a:t>public </a:t>
            </a:r>
            <a:r>
              <a:rPr lang="en-US" dirty="0"/>
              <a:t>resources. The Public are entitled to know how responsibility with regard to this trust is discharged. </a:t>
            </a:r>
          </a:p>
          <a:p>
            <a:pPr algn="just"/>
            <a:r>
              <a:rPr lang="en-US" dirty="0"/>
              <a:t>Citizens have a right to know the actions taken in their name;</a:t>
            </a:r>
          </a:p>
          <a:p>
            <a:pPr algn="just"/>
            <a:r>
              <a:rPr lang="en-US" dirty="0"/>
              <a:t>Measures should be in place to force corrective action when trustees act in an illegal, negligent, or unjust manner.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Rationale for accountability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3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Improves performance;</a:t>
            </a:r>
          </a:p>
          <a:p>
            <a:r>
              <a:rPr lang="en-US" sz="2800" dirty="0"/>
              <a:t>Promotes ownership;</a:t>
            </a:r>
          </a:p>
          <a:p>
            <a:r>
              <a:rPr lang="en-US" sz="2800" dirty="0"/>
              <a:t>Builds trust;</a:t>
            </a:r>
          </a:p>
          <a:p>
            <a:r>
              <a:rPr lang="en-US" sz="2800" dirty="0"/>
              <a:t>Creativity and innovation;</a:t>
            </a:r>
          </a:p>
          <a:p>
            <a:r>
              <a:rPr lang="en-US" sz="2800" dirty="0"/>
              <a:t>Increased commitment to work;</a:t>
            </a:r>
          </a:p>
          <a:p>
            <a:r>
              <a:rPr lang="en-US" sz="2800" dirty="0"/>
              <a:t>Higher employee morale and satisfaction;</a:t>
            </a:r>
          </a:p>
          <a:p>
            <a:r>
              <a:rPr lang="en-US" sz="2800" dirty="0"/>
              <a:t>More employee participation and involvement, etc..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Benefits of accountability </a:t>
            </a:r>
            <a:br>
              <a:rPr lang="en-US" dirty="0"/>
            </a:b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9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endParaRPr lang="en-US" dirty="0">
              <a:cs typeface="Lucida Sans Unicode" pitchFamily="34" charset="0"/>
            </a:endParaRPr>
          </a:p>
          <a:p>
            <a:pPr marL="274320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Examples:</a:t>
            </a: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 smtClean="0">
                <a:cs typeface="Lucida Sans Unicode" pitchFamily="34" charset="0"/>
              </a:rPr>
              <a:t>Avoidable/preventable </a:t>
            </a:r>
            <a:r>
              <a:rPr lang="en-US" dirty="0">
                <a:cs typeface="Lucida Sans Unicode" pitchFamily="34" charset="0"/>
              </a:rPr>
              <a:t>financial Loss.</a:t>
            </a:r>
          </a:p>
          <a:p>
            <a:pPr marL="400050" lvl="1" indent="0" algn="just">
              <a:buClr>
                <a:srgbClr val="0F6FC6"/>
              </a:buClr>
              <a:buSzPct val="85000"/>
              <a:buNone/>
              <a:defRPr/>
            </a:pPr>
            <a:r>
              <a:rPr lang="en-US" dirty="0" err="1">
                <a:cs typeface="Lucida Sans Unicode" pitchFamily="34" charset="0"/>
              </a:rPr>
              <a:t>Eg</a:t>
            </a:r>
            <a:r>
              <a:rPr lang="en-US" dirty="0">
                <a:cs typeface="Lucida Sans Unicode" pitchFamily="34" charset="0"/>
              </a:rPr>
              <a:t>: </a:t>
            </a:r>
          </a:p>
          <a:p>
            <a:pPr marL="1531620" lvl="3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altLang="en-US" dirty="0"/>
              <a:t>Investing public funds in projects with poor or without prior feasibility studies;</a:t>
            </a:r>
          </a:p>
          <a:p>
            <a:pPr marL="1531620" lvl="3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altLang="en-US" dirty="0"/>
              <a:t>Awarding unplanned tenders</a:t>
            </a:r>
          </a:p>
          <a:p>
            <a:pPr marL="1531620" lvl="3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Abuse of power/office;</a:t>
            </a:r>
          </a:p>
          <a:p>
            <a:pPr marL="1531620" lvl="3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altLang="en-US" dirty="0"/>
              <a:t>Procuring unnecessary or sub-standard assets;</a:t>
            </a:r>
          </a:p>
          <a:p>
            <a:pPr marL="1531620" lvl="3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altLang="en-US" dirty="0"/>
              <a:t>Lack of leadership action;</a:t>
            </a: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Open ended corruption and embezzlement </a:t>
            </a:r>
          </a:p>
          <a:p>
            <a:pPr marL="274320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endParaRPr lang="en-US" dirty="0">
              <a:cs typeface="Lucida Sans Unicode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/>
              <a:t>Indicators of lack of accountability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3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endParaRPr lang="en-US" dirty="0" smtClean="0">
              <a:cs typeface="Lucida Sans Unicode" pitchFamily="34" charset="0"/>
            </a:endParaRP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endParaRPr lang="en-US" dirty="0">
              <a:cs typeface="Lucida Sans Unicode" pitchFamily="34" charset="0"/>
            </a:endParaRP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 smtClean="0">
                <a:cs typeface="Lucida Sans Unicode" pitchFamily="34" charset="0"/>
              </a:rPr>
              <a:t>Unnecessary </a:t>
            </a:r>
            <a:r>
              <a:rPr lang="en-US" dirty="0">
                <a:cs typeface="Lucida Sans Unicode" pitchFamily="34" charset="0"/>
              </a:rPr>
              <a:t>law suits against </a:t>
            </a:r>
            <a:r>
              <a:rPr lang="en-US" dirty="0" err="1">
                <a:cs typeface="Lucida Sans Unicode" pitchFamily="34" charset="0"/>
              </a:rPr>
              <a:t>GoR</a:t>
            </a:r>
            <a:endParaRPr lang="en-US" dirty="0">
              <a:cs typeface="Lucida Sans Unicode" pitchFamily="34" charset="0"/>
            </a:endParaRP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Retardation of Socio-Economic Development </a:t>
            </a: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Negative effects on GDP, Jobs, Growth, Taxes </a:t>
            </a:r>
            <a:r>
              <a:rPr lang="en-US" dirty="0" smtClean="0">
                <a:cs typeface="Lucida Sans Unicode" pitchFamily="34" charset="0"/>
              </a:rPr>
              <a:t>etc...</a:t>
            </a:r>
            <a:endParaRPr lang="en-US" dirty="0">
              <a:cs typeface="Lucida Sans Unicode" pitchFamily="34" charset="0"/>
            </a:endParaRP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Failure of effective service delivery;</a:t>
            </a:r>
          </a:p>
          <a:p>
            <a:pPr marL="674370" lvl="1" indent="-274320" algn="just">
              <a:buClr>
                <a:srgbClr val="0F6FC6"/>
              </a:buClr>
              <a:buSzPct val="85000"/>
              <a:buFont typeface="Wingdings 2"/>
              <a:buChar char=""/>
              <a:defRPr/>
            </a:pPr>
            <a:r>
              <a:rPr lang="en-US" dirty="0">
                <a:cs typeface="Lucida Sans Unicode" pitchFamily="34" charset="0"/>
              </a:rPr>
              <a:t>Undermining trust in Government </a:t>
            </a:r>
            <a:r>
              <a:rPr lang="en-US" dirty="0" smtClean="0">
                <a:cs typeface="Lucida Sans Unicode" pitchFamily="34" charset="0"/>
              </a:rPr>
              <a:t>.</a:t>
            </a:r>
            <a:endParaRPr lang="en-US" dirty="0">
              <a:cs typeface="Lucida Sans Unicode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/>
              <a:t>Indicators </a:t>
            </a:r>
            <a:r>
              <a:rPr lang="en-US" sz="2800" b="1" dirty="0"/>
              <a:t>of lack of </a:t>
            </a:r>
            <a:r>
              <a:rPr lang="en-US" sz="2800" b="1" dirty="0" smtClean="0"/>
              <a:t>accountability(</a:t>
            </a:r>
            <a:r>
              <a:rPr lang="en-US" sz="2800" b="1" dirty="0" err="1" smtClean="0"/>
              <a:t>con’t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7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en-US" sz="4000" b="1" dirty="0" smtClean="0"/>
          </a:p>
          <a:p>
            <a:r>
              <a:rPr lang="en-US" sz="4000" b="1" dirty="0" smtClean="0"/>
              <a:t>Legal framework</a:t>
            </a:r>
          </a:p>
          <a:p>
            <a:pPr marL="109728" indent="0">
              <a:buNone/>
            </a:pPr>
            <a:endParaRPr lang="en-US" sz="4000" b="1" dirty="0"/>
          </a:p>
          <a:p>
            <a:pPr lvl="1"/>
            <a:r>
              <a:rPr lang="en-US" sz="4000" dirty="0"/>
              <a:t>Leadership code of conduct;</a:t>
            </a:r>
          </a:p>
          <a:p>
            <a:pPr lvl="1"/>
            <a:r>
              <a:rPr lang="en-US" sz="4000" dirty="0"/>
              <a:t>Law on prevention of corruption and related offences;</a:t>
            </a:r>
          </a:p>
          <a:p>
            <a:pPr lvl="1"/>
            <a:r>
              <a:rPr lang="en-US" sz="4000" dirty="0"/>
              <a:t>Law relating to access to information</a:t>
            </a:r>
          </a:p>
          <a:p>
            <a:pPr lvl="1"/>
            <a:r>
              <a:rPr lang="en-US" sz="4000" dirty="0"/>
              <a:t>Presidential Order determining modalities for a leader to receive or give donations and gifts;</a:t>
            </a:r>
          </a:p>
          <a:p>
            <a:pPr lvl="1"/>
            <a:r>
              <a:rPr lang="en-US" sz="4000" dirty="0"/>
              <a:t>Law on State Finance and Property; </a:t>
            </a:r>
          </a:p>
          <a:p>
            <a:pPr lvl="1"/>
            <a:r>
              <a:rPr lang="en-US" sz="4000" dirty="0"/>
              <a:t>Law relating to the protection of </a:t>
            </a:r>
            <a:r>
              <a:rPr lang="en-US" sz="4000" dirty="0" smtClean="0"/>
              <a:t>whistleblowers</a:t>
            </a:r>
            <a:endParaRPr lang="en-US" sz="4000" dirty="0"/>
          </a:p>
          <a:p>
            <a:pPr lvl="1"/>
            <a:r>
              <a:rPr lang="en-US" sz="4000" dirty="0"/>
              <a:t>Ministerial Instructions on holding liable public servants who cause loss to the state</a:t>
            </a:r>
          </a:p>
          <a:p>
            <a:pPr lvl="1"/>
            <a:r>
              <a:rPr lang="en-US" sz="4000" dirty="0" smtClean="0"/>
              <a:t>Law determining penalties and offences (Penal Code), </a:t>
            </a:r>
            <a:r>
              <a:rPr lang="en-US" sz="4000" dirty="0"/>
              <a:t>etc.</a:t>
            </a:r>
          </a:p>
          <a:p>
            <a:endParaRPr lang="en-US" sz="4000" dirty="0"/>
          </a:p>
          <a:p>
            <a:r>
              <a:rPr lang="en-US" sz="4000" b="1" dirty="0"/>
              <a:t>Institutional framework</a:t>
            </a:r>
          </a:p>
          <a:p>
            <a:pPr lvl="1"/>
            <a:r>
              <a:rPr lang="en-US" sz="4000" dirty="0"/>
              <a:t>Parliament </a:t>
            </a:r>
          </a:p>
          <a:p>
            <a:pPr lvl="1"/>
            <a:r>
              <a:rPr lang="en-US" sz="4000" dirty="0"/>
              <a:t>Auditor General’s Office</a:t>
            </a:r>
          </a:p>
          <a:p>
            <a:pPr lvl="1"/>
            <a:r>
              <a:rPr lang="en-US" sz="4000" dirty="0"/>
              <a:t>Ombudsman</a:t>
            </a:r>
          </a:p>
          <a:p>
            <a:pPr lvl="1"/>
            <a:r>
              <a:rPr lang="en-US" sz="4000" dirty="0"/>
              <a:t>RGB;</a:t>
            </a:r>
          </a:p>
          <a:p>
            <a:pPr lvl="1"/>
            <a:r>
              <a:rPr lang="en-US" sz="4000" dirty="0" smtClean="0"/>
              <a:t>Judiciary;</a:t>
            </a:r>
            <a:endParaRPr lang="en-US" sz="4000" dirty="0"/>
          </a:p>
          <a:p>
            <a:pPr lvl="1"/>
            <a:r>
              <a:rPr lang="en-US" sz="4000" dirty="0"/>
              <a:t>NPPA</a:t>
            </a:r>
          </a:p>
          <a:p>
            <a:pPr lvl="1"/>
            <a:r>
              <a:rPr lang="en-US" sz="4000" dirty="0"/>
              <a:t>RIB, etc.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Mechanisms to ensure accountability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00200"/>
            <a:ext cx="7498080" cy="4648200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en-US" b="1" dirty="0"/>
              <a:t>Delays &amp; Abandonment : </a:t>
            </a:r>
            <a:r>
              <a:rPr lang="en-US" dirty="0"/>
              <a:t>A total of </a:t>
            </a:r>
            <a:r>
              <a:rPr lang="en-US" b="1" dirty="0"/>
              <a:t>86 </a:t>
            </a:r>
            <a:r>
              <a:rPr lang="en-US" dirty="0"/>
              <a:t>contracts valued at </a:t>
            </a:r>
            <a:r>
              <a:rPr lang="en-US" b="1" dirty="0" err="1"/>
              <a:t>Frw</a:t>
            </a:r>
            <a:r>
              <a:rPr lang="en-US" b="1" dirty="0"/>
              <a:t> 143,255,975,651 </a:t>
            </a:r>
            <a:r>
              <a:rPr lang="en-US" dirty="0"/>
              <a:t>are reported as either delayed or abandoned. </a:t>
            </a:r>
          </a:p>
          <a:p>
            <a:pPr lvl="0" algn="just"/>
            <a:r>
              <a:rPr lang="en-US" dirty="0"/>
              <a:t> </a:t>
            </a:r>
            <a:r>
              <a:rPr lang="en-US" b="1" dirty="0"/>
              <a:t>Delayed payment: </a:t>
            </a:r>
            <a:r>
              <a:rPr lang="en-US" dirty="0"/>
              <a:t>Contractors not paid on time as agreed resulting in delayed and abandoned contracts. </a:t>
            </a:r>
          </a:p>
          <a:p>
            <a:pPr lvl="0" algn="just"/>
            <a:r>
              <a:rPr lang="en-US" dirty="0"/>
              <a:t>Poor project feasibility studies which lead to delay and abandonment of projects.</a:t>
            </a:r>
          </a:p>
          <a:p>
            <a:pPr algn="just"/>
            <a:r>
              <a:rPr lang="en-US" dirty="0"/>
              <a:t>The above cases have resulted in:</a:t>
            </a:r>
          </a:p>
          <a:p>
            <a:pPr lvl="1" algn="just"/>
            <a:r>
              <a:rPr lang="en-US" dirty="0"/>
              <a:t>increased cost of Government projects, </a:t>
            </a:r>
          </a:p>
          <a:p>
            <a:pPr lvl="1" algn="just"/>
            <a:r>
              <a:rPr lang="en-US" dirty="0"/>
              <a:t>significant delays in completion; and</a:t>
            </a:r>
          </a:p>
          <a:p>
            <a:pPr lvl="1" algn="just"/>
            <a:r>
              <a:rPr lang="en-US" dirty="0"/>
              <a:t>lack of value for money for many </a:t>
            </a:r>
            <a:r>
              <a:rPr lang="en-US" dirty="0" smtClean="0"/>
              <a:t>government </a:t>
            </a:r>
            <a:r>
              <a:rPr lang="en-US" dirty="0"/>
              <a:t>projects. </a:t>
            </a:r>
          </a:p>
          <a:p>
            <a:pPr algn="just"/>
            <a:r>
              <a:rPr lang="en-US" dirty="0"/>
              <a:t>This adversely affects service delivery to citizens. </a:t>
            </a:r>
          </a:p>
          <a:p>
            <a:pPr algn="just"/>
            <a:r>
              <a:rPr lang="en-US" dirty="0"/>
              <a:t>This retards socio-economic transformation [NST]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Cases of poor management identified in AG Report (2018)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7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Cases of stalled projects </a:t>
            </a:r>
            <a:endParaRPr lang="en-US" dirty="0"/>
          </a:p>
          <a:p>
            <a:pPr algn="just"/>
            <a:r>
              <a:rPr lang="en-US" b="1" dirty="0"/>
              <a:t>21 </a:t>
            </a:r>
            <a:r>
              <a:rPr lang="en-US" dirty="0"/>
              <a:t>cases of stalled projects worth </a:t>
            </a:r>
            <a:r>
              <a:rPr lang="en-US" b="1" dirty="0" err="1"/>
              <a:t>Frw</a:t>
            </a:r>
            <a:r>
              <a:rPr lang="en-US" b="1" dirty="0"/>
              <a:t> 35,766,513,559 </a:t>
            </a:r>
            <a:r>
              <a:rPr lang="en-US" dirty="0"/>
              <a:t>that resulted from inadequate contract management. </a:t>
            </a:r>
          </a:p>
          <a:p>
            <a:pPr algn="just"/>
            <a:r>
              <a:rPr lang="fr-FR" dirty="0" err="1"/>
              <a:t>Planned</a:t>
            </a:r>
            <a:r>
              <a:rPr lang="fr-FR" dirty="0"/>
              <a:t> objectives </a:t>
            </a:r>
            <a:r>
              <a:rPr lang="fr-FR" dirty="0" err="1"/>
              <a:t>were</a:t>
            </a:r>
            <a:r>
              <a:rPr lang="fr-FR" dirty="0"/>
              <a:t> not </a:t>
            </a:r>
            <a:r>
              <a:rPr lang="fr-FR" dirty="0" err="1"/>
              <a:t>fully</a:t>
            </a:r>
            <a:r>
              <a:rPr lang="fr-FR" dirty="0"/>
              <a:t> </a:t>
            </a:r>
            <a:r>
              <a:rPr lang="fr-FR" dirty="0" err="1"/>
              <a:t>realised</a:t>
            </a:r>
            <a:r>
              <a:rPr lang="fr-FR" dirty="0"/>
              <a:t>, and </a:t>
            </a:r>
            <a:r>
              <a:rPr lang="fr-FR" dirty="0" err="1"/>
              <a:t>government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realizing</a:t>
            </a:r>
            <a:r>
              <a:rPr lang="fr-FR" dirty="0"/>
              <a:t> value for money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expenditure</a:t>
            </a:r>
            <a:r>
              <a:rPr lang="fr-FR" dirty="0"/>
              <a:t> </a:t>
            </a:r>
            <a:r>
              <a:rPr lang="fr-FR" dirty="0" err="1"/>
              <a:t>incurred</a:t>
            </a:r>
            <a:r>
              <a:rPr lang="fr-FR" dirty="0"/>
              <a:t> on </a:t>
            </a:r>
            <a:r>
              <a:rPr lang="fr-FR" dirty="0" err="1"/>
              <a:t>uncompleted</a:t>
            </a:r>
            <a:r>
              <a:rPr lang="fr-FR" dirty="0"/>
              <a:t> </a:t>
            </a:r>
            <a:r>
              <a:rPr lang="fr-FR" dirty="0" err="1"/>
              <a:t>works</a:t>
            </a:r>
            <a:r>
              <a:rPr lang="fr-FR" dirty="0"/>
              <a:t>;</a:t>
            </a:r>
          </a:p>
          <a:p>
            <a:pPr algn="just"/>
            <a:r>
              <a:rPr lang="en-US" dirty="0"/>
              <a:t>Inadequate due diligence.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1BB-F3C6-4B53-BFB7-67C88D8B980B}" type="slidenum">
              <a:rPr lang="en-US" smtClean="0"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693</TotalTime>
  <Words>1345</Words>
  <Application>Microsoft Office PowerPoint</Application>
  <PresentationFormat>On-screen Show (4:3)</PresentationFormat>
  <Paragraphs>158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                  CREATING A CULTURE OF ACCOUNTABILITY IN MANAGING GoR FUNDS</vt:lpstr>
      <vt:lpstr>Meaning of accountability </vt:lpstr>
      <vt:lpstr>Rationale for accountability </vt:lpstr>
      <vt:lpstr> Benefits of accountability  </vt:lpstr>
      <vt:lpstr>Indicators of lack of accountability</vt:lpstr>
      <vt:lpstr>Indicators of lack of accountability(con’t)</vt:lpstr>
      <vt:lpstr>Mechanisms to ensure accountability </vt:lpstr>
      <vt:lpstr>Cases of poor management identified in AG Report (2018) </vt:lpstr>
      <vt:lpstr>PowerPoint Presentation</vt:lpstr>
      <vt:lpstr>PowerPoint Presentation</vt:lpstr>
      <vt:lpstr>PowerPoint Presentation</vt:lpstr>
      <vt:lpstr>LITIGATION MANAGEMENT </vt:lpstr>
      <vt:lpstr>Litigation prevention </vt:lpstr>
      <vt:lpstr>Litigation prevention cont’d </vt:lpstr>
      <vt:lpstr>Cost-effective resolution of lawsuits </vt:lpstr>
      <vt:lpstr>winning unavoidable court litigations </vt:lpstr>
      <vt:lpstr>Conclusion </vt:lpstr>
      <vt:lpstr> 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Emile Ntwali</dc:creator>
  <cp:lastModifiedBy>Abidan Miseke</cp:lastModifiedBy>
  <cp:revision>56</cp:revision>
  <cp:lastPrinted>2019-05-09T09:20:39Z</cp:lastPrinted>
  <dcterms:created xsi:type="dcterms:W3CDTF">2018-03-13T12:01:00Z</dcterms:created>
  <dcterms:modified xsi:type="dcterms:W3CDTF">2019-05-10T13:50:50Z</dcterms:modified>
</cp:coreProperties>
</file>